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Playfair Display"/>
      <p:regular r:id="rId15"/>
      <p:bold r:id="rId16"/>
      <p:italic r:id="rId17"/>
      <p:boldItalic r:id="rId18"/>
    </p:embeddedFont>
    <p:embeddedFont>
      <p:font typeface="Public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ublicSans-bold.fntdata"/><Relationship Id="rId11" Type="http://schemas.openxmlformats.org/officeDocument/2006/relationships/slide" Target="slides/slide7.xml"/><Relationship Id="rId22" Type="http://schemas.openxmlformats.org/officeDocument/2006/relationships/font" Target="fonts/PublicSans-boldItalic.fntdata"/><Relationship Id="rId10" Type="http://schemas.openxmlformats.org/officeDocument/2006/relationships/slide" Target="slides/slide6.xml"/><Relationship Id="rId21" Type="http://schemas.openxmlformats.org/officeDocument/2006/relationships/font" Target="fonts/Public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layfairDisplay-regular.fntdata"/><Relationship Id="rId14" Type="http://schemas.openxmlformats.org/officeDocument/2006/relationships/slide" Target="slides/slide10.xml"/><Relationship Id="rId17" Type="http://schemas.openxmlformats.org/officeDocument/2006/relationships/font" Target="fonts/PlayfairDisplay-italic.fntdata"/><Relationship Id="rId16" Type="http://schemas.openxmlformats.org/officeDocument/2006/relationships/font" Target="fonts/PlayfairDisplay-bold.fntdata"/><Relationship Id="rId5" Type="http://schemas.openxmlformats.org/officeDocument/2006/relationships/slide" Target="slides/slide1.xml"/><Relationship Id="rId19" Type="http://schemas.openxmlformats.org/officeDocument/2006/relationships/font" Target="fonts/PublicSans-regular.fntdata"/><Relationship Id="rId6" Type="http://schemas.openxmlformats.org/officeDocument/2006/relationships/slide" Target="slides/slide2.xml"/><Relationship Id="rId18" Type="http://schemas.openxmlformats.org/officeDocument/2006/relationships/font" Target="fonts/PlayfairDisplay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25.png"/><Relationship Id="rId5" Type="http://schemas.openxmlformats.org/officeDocument/2006/relationships/image" Target="../media/image23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03504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6280190" y="3227427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4450"/>
              <a:buFont typeface="Playfair Display"/>
              <a:buNone/>
            </a:pPr>
            <a:r>
              <a:rPr b="0" i="0" lang="en-US" sz="445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EventHub</a:t>
            </a:r>
            <a:endParaRPr b="0" i="0" sz="445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Une solution complète de gestion d'événements développée avec Django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2"/>
          <p:cNvSpPr/>
          <p:nvPr/>
        </p:nvSpPr>
        <p:spPr>
          <a:xfrm>
            <a:off x="793790" y="135112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4450"/>
              <a:buFont typeface="Playfair Display"/>
              <a:buNone/>
            </a:pPr>
            <a:r>
              <a:rPr b="0" i="0" lang="en-US" sz="445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Conclusion</a:t>
            </a:r>
            <a:endParaRPr b="0" i="0" sz="4450" u="none" cap="none" strike="noStrike"/>
          </a:p>
        </p:txBody>
      </p:sp>
      <p:sp>
        <p:nvSpPr>
          <p:cNvPr id="233" name="Google Shape;233;p22"/>
          <p:cNvSpPr/>
          <p:nvPr/>
        </p:nvSpPr>
        <p:spPr>
          <a:xfrm>
            <a:off x="793790" y="2626876"/>
            <a:ext cx="6379607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5850"/>
              <a:buFont typeface="Playfair Display"/>
              <a:buNone/>
            </a:pPr>
            <a:r>
              <a:rPr b="0" i="0" lang="en-US" sz="58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</a:t>
            </a:r>
            <a:endParaRPr b="0" i="0" sz="5850" u="none" cap="none" strike="noStrike"/>
          </a:p>
        </p:txBody>
      </p:sp>
      <p:sp>
        <p:nvSpPr>
          <p:cNvPr id="234" name="Google Shape;234;p22"/>
          <p:cNvSpPr/>
          <p:nvPr/>
        </p:nvSpPr>
        <p:spPr>
          <a:xfrm>
            <a:off x="2406968" y="3658672"/>
            <a:ext cx="315313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2200"/>
              <a:buFont typeface="Playfair Display"/>
              <a:buNone/>
            </a:pPr>
            <a:r>
              <a:rPr b="0" i="0" lang="en-US" sz="2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Jours de Développement</a:t>
            </a:r>
            <a:endParaRPr b="0" i="0" sz="2200" u="none" cap="none" strike="noStrike"/>
          </a:p>
        </p:txBody>
      </p:sp>
      <p:sp>
        <p:nvSpPr>
          <p:cNvPr id="235" name="Google Shape;235;p22"/>
          <p:cNvSpPr/>
          <p:nvPr/>
        </p:nvSpPr>
        <p:spPr>
          <a:xfrm>
            <a:off x="793790" y="4149090"/>
            <a:ext cx="637960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Un cycle de développement rapide et efficace</a:t>
            </a:r>
            <a:endParaRPr b="0" i="0" sz="1750" u="none" cap="none" strike="noStrike"/>
          </a:p>
        </p:txBody>
      </p:sp>
      <p:sp>
        <p:nvSpPr>
          <p:cNvPr id="236" name="Google Shape;236;p22"/>
          <p:cNvSpPr/>
          <p:nvPr/>
        </p:nvSpPr>
        <p:spPr>
          <a:xfrm>
            <a:off x="7456884" y="2626876"/>
            <a:ext cx="6379726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5850"/>
              <a:buFont typeface="Playfair Display"/>
              <a:buNone/>
            </a:pPr>
            <a:r>
              <a:rPr b="0" i="0" lang="en-US" sz="58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90%</a:t>
            </a:r>
            <a:endParaRPr b="0" i="0" sz="5850" u="none" cap="none" strike="noStrike"/>
          </a:p>
        </p:txBody>
      </p:sp>
      <p:sp>
        <p:nvSpPr>
          <p:cNvPr id="237" name="Google Shape;237;p22"/>
          <p:cNvSpPr/>
          <p:nvPr/>
        </p:nvSpPr>
        <p:spPr>
          <a:xfrm>
            <a:off x="8568214" y="3658672"/>
            <a:ext cx="415706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2200"/>
              <a:buFont typeface="Playfair Display"/>
              <a:buNone/>
            </a:pPr>
            <a:r>
              <a:rPr b="0" i="0" lang="en-US" sz="2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Fonctionnalités Opérationnelles</a:t>
            </a:r>
            <a:endParaRPr b="0" i="0" sz="2200" u="none" cap="none" strike="noStrike"/>
          </a:p>
        </p:txBody>
      </p:sp>
      <p:sp>
        <p:nvSpPr>
          <p:cNvPr id="238" name="Google Shape;238;p22"/>
          <p:cNvSpPr/>
          <p:nvPr/>
        </p:nvSpPr>
        <p:spPr>
          <a:xfrm>
            <a:off x="7456884" y="4149090"/>
            <a:ext cx="6379726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Application complète et prête à l'emploi</a:t>
            </a:r>
            <a:endParaRPr b="0" i="0" sz="1750" u="none" cap="none" strike="noStrike"/>
          </a:p>
        </p:txBody>
      </p:sp>
      <p:sp>
        <p:nvSpPr>
          <p:cNvPr id="239" name="Google Shape;239;p22"/>
          <p:cNvSpPr/>
          <p:nvPr/>
        </p:nvSpPr>
        <p:spPr>
          <a:xfrm>
            <a:off x="793790" y="4880524"/>
            <a:ext cx="13042821" cy="35957"/>
          </a:xfrm>
          <a:prstGeom prst="rect">
            <a:avLst/>
          </a:prstGeom>
          <a:solidFill>
            <a:srgbClr val="6F655D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2"/>
          <p:cNvSpPr/>
          <p:nvPr/>
        </p:nvSpPr>
        <p:spPr>
          <a:xfrm>
            <a:off x="793790" y="5171599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EventHub démontre qu'il est possible de créer une plateforme robuste et complète de gestion d'événements en utilisant Django. Le projet couvre l'ensemble du cycle de vie d'un événement : de sa création à l'analyse des retours participants.</a:t>
            </a:r>
            <a:endParaRPr b="0" i="0" sz="1750" u="none" cap="none" strike="noStrike"/>
          </a:p>
        </p:txBody>
      </p:sp>
      <p:sp>
        <p:nvSpPr>
          <p:cNvPr id="241" name="Google Shape;241;p22"/>
          <p:cNvSpPr/>
          <p:nvPr/>
        </p:nvSpPr>
        <p:spPr>
          <a:xfrm>
            <a:off x="793790" y="6152555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1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Résultat :</a:t>
            </a: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 Une application professionnelle offrant une gestion complète des événements avec authentification, inscriptions contrôlées, système d'avis et tableaux de bord analytiques pour tous les types d'utilisateurs.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96287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793790" y="3317677"/>
            <a:ext cx="7531298" cy="673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4200"/>
              <a:buFont typeface="Playfair Display"/>
              <a:buNone/>
            </a:pPr>
            <a:r>
              <a:rPr b="0" i="0" lang="en-US" sz="420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Contexte &amp; Objectifs du Projet</a:t>
            </a:r>
            <a:endParaRPr b="0" i="0" sz="4200" u="none" cap="none" strike="noStrike"/>
          </a:p>
        </p:txBody>
      </p:sp>
      <p:sp>
        <p:nvSpPr>
          <p:cNvPr id="66" name="Google Shape;66;p14"/>
          <p:cNvSpPr/>
          <p:nvPr/>
        </p:nvSpPr>
        <p:spPr>
          <a:xfrm>
            <a:off x="793790" y="4529614"/>
            <a:ext cx="3232190" cy="403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2500"/>
              <a:buFont typeface="Playfair Display"/>
              <a:buNone/>
            </a:pPr>
            <a:r>
              <a:rPr b="0" i="0" lang="en-US" sz="250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Le Besoin</a:t>
            </a:r>
            <a:endParaRPr b="0" i="0" sz="2500" u="none" cap="none" strike="noStrike"/>
          </a:p>
        </p:txBody>
      </p:sp>
      <p:sp>
        <p:nvSpPr>
          <p:cNvPr id="67" name="Google Shape;67;p14"/>
          <p:cNvSpPr/>
          <p:nvPr/>
        </p:nvSpPr>
        <p:spPr>
          <a:xfrm>
            <a:off x="793790" y="5148977"/>
            <a:ext cx="6258520" cy="1379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650"/>
              <a:buFont typeface="Public Sans"/>
              <a:buNone/>
            </a:pPr>
            <a:r>
              <a:rPr b="0" i="0" lang="en-US" sz="16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Dans un monde où les événements professionnels et personnels se multiplient, il devient essentiel de disposer d'une plateforme centralisée pour gérer efficacement leur organisation et leur suivi.</a:t>
            </a:r>
            <a:endParaRPr b="0" i="0" sz="1650" u="none" cap="none" strike="noStrike"/>
          </a:p>
        </p:txBody>
      </p:sp>
      <p:sp>
        <p:nvSpPr>
          <p:cNvPr id="68" name="Google Shape;68;p14"/>
          <p:cNvSpPr/>
          <p:nvPr/>
        </p:nvSpPr>
        <p:spPr>
          <a:xfrm>
            <a:off x="793790" y="6722031"/>
            <a:ext cx="6258520" cy="689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650"/>
              <a:buFont typeface="Public Sans"/>
              <a:buNone/>
            </a:pPr>
            <a:r>
              <a:rPr b="0" i="0" lang="en-US" sz="16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EventHub répond à cette problématique en proposant une solution intuitive et complète.</a:t>
            </a:r>
            <a:endParaRPr b="0" i="0" sz="1650" u="none" cap="none" strike="noStrike"/>
          </a:p>
        </p:txBody>
      </p:sp>
      <p:sp>
        <p:nvSpPr>
          <p:cNvPr id="69" name="Google Shape;69;p14"/>
          <p:cNvSpPr/>
          <p:nvPr/>
        </p:nvSpPr>
        <p:spPr>
          <a:xfrm>
            <a:off x="7585710" y="4529614"/>
            <a:ext cx="3232190" cy="403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2500"/>
              <a:buFont typeface="Playfair Display"/>
              <a:buNone/>
            </a:pPr>
            <a:r>
              <a:rPr b="0" i="0" lang="en-US" sz="250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Les Objectifs</a:t>
            </a:r>
            <a:endParaRPr b="0" i="0" sz="2500" u="none" cap="none" strike="noStrike"/>
          </a:p>
        </p:txBody>
      </p:sp>
      <p:sp>
        <p:nvSpPr>
          <p:cNvPr id="70" name="Google Shape;70;p14"/>
          <p:cNvSpPr/>
          <p:nvPr/>
        </p:nvSpPr>
        <p:spPr>
          <a:xfrm>
            <a:off x="7585710" y="5148977"/>
            <a:ext cx="6258520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650"/>
              <a:buFont typeface="Public Sans"/>
              <a:buChar char="•"/>
            </a:pPr>
            <a:r>
              <a:rPr b="0" i="0" lang="en-US" sz="16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Permettre la création et la gestion simplifiée d'événements</a:t>
            </a:r>
            <a:endParaRPr b="0" i="0" sz="1650" u="none" cap="none" strike="noStrike"/>
          </a:p>
        </p:txBody>
      </p:sp>
      <p:sp>
        <p:nvSpPr>
          <p:cNvPr id="71" name="Google Shape;71;p14"/>
          <p:cNvSpPr/>
          <p:nvPr/>
        </p:nvSpPr>
        <p:spPr>
          <a:xfrm>
            <a:off x="7585710" y="5569148"/>
            <a:ext cx="6258520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650"/>
              <a:buFont typeface="Public Sans"/>
              <a:buChar char="•"/>
            </a:pPr>
            <a:r>
              <a:rPr b="0" i="0" lang="en-US" sz="16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Faciliter l'inscription des participants</a:t>
            </a:r>
            <a:endParaRPr b="0" i="0" sz="1650" u="none" cap="none" strike="noStrike"/>
          </a:p>
        </p:txBody>
      </p:sp>
      <p:sp>
        <p:nvSpPr>
          <p:cNvPr id="72" name="Google Shape;72;p14"/>
          <p:cNvSpPr/>
          <p:nvPr/>
        </p:nvSpPr>
        <p:spPr>
          <a:xfrm>
            <a:off x="7585710" y="5989320"/>
            <a:ext cx="6258520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650"/>
              <a:buFont typeface="Public Sans"/>
              <a:buChar char="•"/>
            </a:pPr>
            <a:r>
              <a:rPr b="0" i="0" lang="en-US" sz="16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Collecter et afficher les avis des utilisateurs</a:t>
            </a:r>
            <a:endParaRPr b="0" i="0" sz="165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7585710" y="6409492"/>
            <a:ext cx="6258520" cy="34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650"/>
              <a:buFont typeface="Public Sans"/>
              <a:buChar char="•"/>
            </a:pPr>
            <a:r>
              <a:rPr b="0" i="0" lang="en-US" sz="16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Fournir des tableaux de bord analytiques complets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9" name="Google Shape;7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96287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/>
          <p:nvPr/>
        </p:nvSpPr>
        <p:spPr>
          <a:xfrm>
            <a:off x="793790" y="3386852"/>
            <a:ext cx="7834551" cy="673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4200"/>
              <a:buFont typeface="Playfair Display"/>
              <a:buNone/>
            </a:pPr>
            <a:r>
              <a:rPr b="0" i="0" lang="en-US" sz="420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Fonctionnalités Principales (1/2)</a:t>
            </a:r>
            <a:endParaRPr b="0" i="0" sz="4200" u="none" cap="none" strike="noStrike"/>
          </a:p>
        </p:txBody>
      </p:sp>
      <p:sp>
        <p:nvSpPr>
          <p:cNvPr id="81" name="Google Shape;81;p15"/>
          <p:cNvSpPr/>
          <p:nvPr/>
        </p:nvSpPr>
        <p:spPr>
          <a:xfrm>
            <a:off x="793790" y="4383405"/>
            <a:ext cx="4203978" cy="3152775"/>
          </a:xfrm>
          <a:prstGeom prst="roundRect">
            <a:avLst>
              <a:gd fmla="val 2871" name="adj"/>
            </a:avLst>
          </a:prstGeom>
          <a:solidFill>
            <a:srgbClr val="F0DEDC"/>
          </a:solidFill>
          <a:ln cap="flat" cmpd="sng" w="9525">
            <a:solidFill>
              <a:srgbClr val="E1C2C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9050">
              <a:srgbClr val="E1C2C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1016794" y="4606409"/>
            <a:ext cx="646390" cy="646390"/>
          </a:xfrm>
          <a:prstGeom prst="roundRect">
            <a:avLst>
              <a:gd fmla="val 14144844" name="adj"/>
            </a:avLst>
          </a:prstGeom>
          <a:solidFill>
            <a:srgbClr val="E1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3" name="Google Shape;8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94554" y="4747736"/>
            <a:ext cx="290870" cy="36361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/>
          <p:nvPr/>
        </p:nvSpPr>
        <p:spPr>
          <a:xfrm>
            <a:off x="1016794" y="5468183"/>
            <a:ext cx="3249811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Authentification Complète</a:t>
            </a:r>
            <a:endParaRPr b="0" i="0" sz="2100" u="none" cap="none" strike="noStrike"/>
          </a:p>
        </p:txBody>
      </p:sp>
      <p:sp>
        <p:nvSpPr>
          <p:cNvPr id="85" name="Google Shape;85;p15"/>
          <p:cNvSpPr/>
          <p:nvPr/>
        </p:nvSpPr>
        <p:spPr>
          <a:xfrm>
            <a:off x="1016794" y="5933956"/>
            <a:ext cx="3757970" cy="1379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ublic Sans"/>
              <a:buNone/>
            </a:pPr>
            <a:r>
              <a:rPr b="0" i="0" lang="en-US" sz="1650" u="none" cap="none" strike="noStrik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Système sécurisé d'inscription, connexion et déconnexion permettant une gestion personnalisée de chaque utilisateur.</a:t>
            </a:r>
            <a:endParaRPr b="0" i="0" sz="1650" u="none" cap="none" strike="noStrike"/>
          </a:p>
        </p:txBody>
      </p:sp>
      <p:sp>
        <p:nvSpPr>
          <p:cNvPr id="86" name="Google Shape;86;p15"/>
          <p:cNvSpPr/>
          <p:nvPr/>
        </p:nvSpPr>
        <p:spPr>
          <a:xfrm>
            <a:off x="5213152" y="4383405"/>
            <a:ext cx="4203978" cy="3152775"/>
          </a:xfrm>
          <a:prstGeom prst="roundRect">
            <a:avLst>
              <a:gd fmla="val 2871" name="adj"/>
            </a:avLst>
          </a:prstGeom>
          <a:solidFill>
            <a:srgbClr val="F0DEDC"/>
          </a:solidFill>
          <a:ln cap="flat" cmpd="sng" w="9525">
            <a:solidFill>
              <a:srgbClr val="CCC4EC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9050">
              <a:srgbClr val="CCC4EC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5436156" y="4606409"/>
            <a:ext cx="646390" cy="646390"/>
          </a:xfrm>
          <a:prstGeom prst="roundRect">
            <a:avLst>
              <a:gd fmla="val 14144844" name="adj"/>
            </a:avLst>
          </a:prstGeom>
          <a:solidFill>
            <a:srgbClr val="CCC4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8" name="Google Shape;88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13916" y="4747736"/>
            <a:ext cx="290870" cy="363617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/>
          <p:nvPr/>
        </p:nvSpPr>
        <p:spPr>
          <a:xfrm>
            <a:off x="5436156" y="5468183"/>
            <a:ext cx="2714149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Gestion d'Événements</a:t>
            </a:r>
            <a:endParaRPr b="0" i="0" sz="2100" u="none" cap="none" strike="noStrike"/>
          </a:p>
        </p:txBody>
      </p:sp>
      <p:sp>
        <p:nvSpPr>
          <p:cNvPr id="90" name="Google Shape;90;p15"/>
          <p:cNvSpPr/>
          <p:nvPr/>
        </p:nvSpPr>
        <p:spPr>
          <a:xfrm>
            <a:off x="5436156" y="5933956"/>
            <a:ext cx="3757970" cy="1379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ublic Sans"/>
              <a:buNone/>
            </a:pPr>
            <a:r>
              <a:rPr b="0" i="0" lang="en-US" sz="1650" u="none" cap="none" strike="noStrik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Création, modification et suppression d'événements avec support d'images pour une présentation visuelle attractive.</a:t>
            </a:r>
            <a:endParaRPr b="0" i="0" sz="165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9632513" y="4383405"/>
            <a:ext cx="4203978" cy="3152775"/>
          </a:xfrm>
          <a:prstGeom prst="roundRect">
            <a:avLst>
              <a:gd fmla="val 2871" name="adj"/>
            </a:avLst>
          </a:prstGeom>
          <a:solidFill>
            <a:srgbClr val="F0DEDC"/>
          </a:solidFill>
          <a:ln cap="flat" cmpd="sng" w="9525">
            <a:solidFill>
              <a:srgbClr val="B4DAE4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9050">
              <a:srgbClr val="B4DAE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9855518" y="4606409"/>
            <a:ext cx="646390" cy="646390"/>
          </a:xfrm>
          <a:prstGeom prst="roundRect">
            <a:avLst>
              <a:gd fmla="val 14144844" name="adj"/>
            </a:avLst>
          </a:prstGeom>
          <a:solidFill>
            <a:srgbClr val="B4DA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3" name="Google Shape;93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033278" y="4747736"/>
            <a:ext cx="290870" cy="363617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9855518" y="5468183"/>
            <a:ext cx="2900958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Inscriptions Contrôlées</a:t>
            </a:r>
            <a:endParaRPr b="0" i="0" sz="2100" u="none" cap="none" strike="noStrike"/>
          </a:p>
        </p:txBody>
      </p:sp>
      <p:sp>
        <p:nvSpPr>
          <p:cNvPr id="95" name="Google Shape;95;p15"/>
          <p:cNvSpPr/>
          <p:nvPr/>
        </p:nvSpPr>
        <p:spPr>
          <a:xfrm>
            <a:off x="9855518" y="5933956"/>
            <a:ext cx="3757970" cy="1379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ublic Sans"/>
              <a:buNone/>
            </a:pPr>
            <a:r>
              <a:rPr b="0" i="0" lang="en-US" sz="1650" u="none" cap="none" strike="noStrik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Système intelligent de gestion des inscriptions avec limitation de capacité pour éviter les surréservations.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/>
          <p:nvPr/>
        </p:nvSpPr>
        <p:spPr>
          <a:xfrm>
            <a:off x="793790" y="1899166"/>
            <a:ext cx="831925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4450"/>
              <a:buFont typeface="Playfair Display"/>
              <a:buNone/>
            </a:pPr>
            <a:r>
              <a:rPr b="0" i="0" lang="en-US" sz="445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Fonctionnalités Principales (2/2)</a:t>
            </a:r>
            <a:endParaRPr b="0" i="0" sz="4450" u="none" cap="none" strike="noStrike"/>
          </a:p>
        </p:txBody>
      </p:sp>
      <p:pic>
        <p:nvPicPr>
          <p:cNvPr descr="preencoded.png" id="102" name="Google Shape;10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3061573"/>
            <a:ext cx="680442" cy="680442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/>
          <p:nvPr/>
        </p:nvSpPr>
        <p:spPr>
          <a:xfrm>
            <a:off x="793790" y="4025503"/>
            <a:ext cx="294905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2200"/>
              <a:buFont typeface="Playfair Display"/>
              <a:buNone/>
            </a:pPr>
            <a:r>
              <a:rPr b="0" i="0" lang="en-US" sz="2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Système d'Avis Modéré</a:t>
            </a:r>
            <a:endParaRPr b="0" i="0" sz="2200" u="none" cap="none" strike="noStrike"/>
          </a:p>
        </p:txBody>
      </p:sp>
      <p:sp>
        <p:nvSpPr>
          <p:cNvPr id="104" name="Google Shape;104;p16"/>
          <p:cNvSpPr/>
          <p:nvPr/>
        </p:nvSpPr>
        <p:spPr>
          <a:xfrm>
            <a:off x="793790" y="4515922"/>
            <a:ext cx="415861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Les participants peuvent laisser des avis avec notes et photos. Chaque avis est validé par un administrateur avant publication pour garantir la qualité du contenu.</a:t>
            </a:r>
            <a:endParaRPr b="0" i="0" sz="1750" u="none" cap="none" strike="noStrike"/>
          </a:p>
        </p:txBody>
      </p:sp>
      <p:pic>
        <p:nvPicPr>
          <p:cNvPr descr="preencoded.png" id="105" name="Google Shape;10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5893" y="3061573"/>
            <a:ext cx="680442" cy="680442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/>
          <p:nvPr/>
        </p:nvSpPr>
        <p:spPr>
          <a:xfrm>
            <a:off x="5235893" y="4025503"/>
            <a:ext cx="415861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2200"/>
              <a:buFont typeface="Playfair Display"/>
              <a:buNone/>
            </a:pPr>
            <a:r>
              <a:rPr b="0" i="0" lang="en-US" sz="2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Recommandations Personnalisées</a:t>
            </a:r>
            <a:endParaRPr b="0" i="0" sz="2200" u="none" cap="none" strike="noStrike"/>
          </a:p>
        </p:txBody>
      </p:sp>
      <p:sp>
        <p:nvSpPr>
          <p:cNvPr id="107" name="Google Shape;107;p16"/>
          <p:cNvSpPr/>
          <p:nvPr/>
        </p:nvSpPr>
        <p:spPr>
          <a:xfrm>
            <a:off x="5235893" y="4870252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Algorithme intelligent proposant des événements adaptés aux préférences et à l'historique de chaque utilisateur.</a:t>
            </a:r>
            <a:endParaRPr b="0" i="0" sz="1750" u="none" cap="none" strike="noStrike"/>
          </a:p>
        </p:txBody>
      </p:sp>
      <p:pic>
        <p:nvPicPr>
          <p:cNvPr descr="preencoded.png" id="108" name="Google Shape;108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77995" y="3061573"/>
            <a:ext cx="680442" cy="68044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9677995" y="4025503"/>
            <a:ext cx="354270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2200"/>
              <a:buFont typeface="Playfair Display"/>
              <a:buNone/>
            </a:pPr>
            <a:r>
              <a:rPr b="0" i="0" lang="en-US" sz="2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Tableaux de Bord Multiples</a:t>
            </a:r>
            <a:endParaRPr b="0" i="0" sz="2200" u="none" cap="none" strike="noStrike"/>
          </a:p>
        </p:txBody>
      </p:sp>
      <p:sp>
        <p:nvSpPr>
          <p:cNvPr id="110" name="Google Shape;110;p16"/>
          <p:cNvSpPr/>
          <p:nvPr/>
        </p:nvSpPr>
        <p:spPr>
          <a:xfrm>
            <a:off x="9677995" y="4515922"/>
            <a:ext cx="415861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Interface organisateur affichant les inscrits et notes moyennes. Dashboard admin avec statistiques globales de la plateforme.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>
            <a:off x="793790" y="1830705"/>
            <a:ext cx="7406759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3550"/>
              <a:buFont typeface="Playfair Display"/>
              <a:buNone/>
            </a:pPr>
            <a:r>
              <a:rPr b="0" i="0" lang="en-US" sz="355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Architecture du Modèle de Données</a:t>
            </a:r>
            <a:endParaRPr b="0" i="0" sz="3550" u="none" cap="none" strike="noStrike"/>
          </a:p>
        </p:txBody>
      </p:sp>
      <p:sp>
        <p:nvSpPr>
          <p:cNvPr id="117" name="Google Shape;117;p17"/>
          <p:cNvSpPr/>
          <p:nvPr/>
        </p:nvSpPr>
        <p:spPr>
          <a:xfrm>
            <a:off x="793790" y="2669857"/>
            <a:ext cx="13042821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400"/>
              <a:buFont typeface="Public Sans"/>
              <a:buNone/>
            </a:pPr>
            <a:r>
              <a:rPr b="0" i="0" lang="en-US" sz="14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La base de données est structurée autour de modèles Django interconnectés permettant une gestion cohérente et efficace de toutes les entités de l'application.</a:t>
            </a:r>
            <a:endParaRPr b="0" i="0" sz="1400" u="none" cap="none" strike="noStrike"/>
          </a:p>
        </p:txBody>
      </p:sp>
      <p:sp>
        <p:nvSpPr>
          <p:cNvPr id="118" name="Google Shape;118;p17"/>
          <p:cNvSpPr/>
          <p:nvPr/>
        </p:nvSpPr>
        <p:spPr>
          <a:xfrm>
            <a:off x="793790" y="3454479"/>
            <a:ext cx="6430685" cy="1381482"/>
          </a:xfrm>
          <a:prstGeom prst="roundRect">
            <a:avLst>
              <a:gd fmla="val 5517" name="adj"/>
            </a:avLst>
          </a:prstGeom>
          <a:solidFill>
            <a:srgbClr val="FFFAF6"/>
          </a:solidFill>
          <a:ln cap="flat" cmpd="sng" w="22850">
            <a:solidFill>
              <a:srgbClr val="E1C2C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6510">
              <a:srgbClr val="E1C2C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>
            <a:off x="998101" y="3658791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layfair Display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Modèle Utilisateur</a:t>
            </a:r>
            <a:endParaRPr b="0" i="0" sz="1750" u="none" cap="none" strike="noStrike"/>
          </a:p>
        </p:txBody>
      </p:sp>
      <p:sp>
        <p:nvSpPr>
          <p:cNvPr id="120" name="Google Shape;120;p17"/>
          <p:cNvSpPr/>
          <p:nvPr/>
        </p:nvSpPr>
        <p:spPr>
          <a:xfrm>
            <a:off x="998101" y="4051102"/>
            <a:ext cx="6022062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400"/>
              <a:buFont typeface="Public Sans"/>
              <a:buNone/>
            </a:pPr>
            <a:r>
              <a:rPr b="0" i="0" lang="en-US" sz="14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Gère les profils, rôles et permissions (organisateurs, participants, administrateurs)</a:t>
            </a:r>
            <a:endParaRPr b="0" i="0" sz="1400" u="none" cap="none" strike="noStrike"/>
          </a:p>
        </p:txBody>
      </p:sp>
      <p:sp>
        <p:nvSpPr>
          <p:cNvPr id="121" name="Google Shape;121;p17"/>
          <p:cNvSpPr/>
          <p:nvPr/>
        </p:nvSpPr>
        <p:spPr>
          <a:xfrm>
            <a:off x="7405926" y="3454479"/>
            <a:ext cx="6430685" cy="1381482"/>
          </a:xfrm>
          <a:prstGeom prst="roundRect">
            <a:avLst>
              <a:gd fmla="val 5517" name="adj"/>
            </a:avLst>
          </a:prstGeom>
          <a:solidFill>
            <a:srgbClr val="FFFAF6"/>
          </a:solidFill>
          <a:ln cap="flat" cmpd="sng" w="22850">
            <a:solidFill>
              <a:srgbClr val="CCC4EC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6510">
              <a:srgbClr val="CCC4EC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7610237" y="3658791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layfair Display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Modèle Événement</a:t>
            </a:r>
            <a:endParaRPr b="0" i="0" sz="1750" u="none" cap="none" strike="noStrike"/>
          </a:p>
        </p:txBody>
      </p:sp>
      <p:sp>
        <p:nvSpPr>
          <p:cNvPr id="123" name="Google Shape;123;p17"/>
          <p:cNvSpPr/>
          <p:nvPr/>
        </p:nvSpPr>
        <p:spPr>
          <a:xfrm>
            <a:off x="7610237" y="4051102"/>
            <a:ext cx="6022062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400"/>
              <a:buFont typeface="Public Sans"/>
              <a:buNone/>
            </a:pPr>
            <a:r>
              <a:rPr b="0" i="0" lang="en-US" sz="14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Stocke les détails complets : titre, description, date, lieu, capacité et image</a:t>
            </a:r>
            <a:endParaRPr b="0" i="0" sz="1400" u="none" cap="none" strike="noStrike"/>
          </a:p>
        </p:txBody>
      </p:sp>
      <p:sp>
        <p:nvSpPr>
          <p:cNvPr id="124" name="Google Shape;124;p17"/>
          <p:cNvSpPr/>
          <p:nvPr/>
        </p:nvSpPr>
        <p:spPr>
          <a:xfrm>
            <a:off x="793790" y="5017413"/>
            <a:ext cx="6430685" cy="1381482"/>
          </a:xfrm>
          <a:prstGeom prst="roundRect">
            <a:avLst>
              <a:gd fmla="val 5517" name="adj"/>
            </a:avLst>
          </a:prstGeom>
          <a:solidFill>
            <a:srgbClr val="FFFAF6"/>
          </a:solidFill>
          <a:ln cap="flat" cmpd="sng" w="22850">
            <a:solidFill>
              <a:srgbClr val="B4DAE4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6510">
              <a:srgbClr val="B4DAE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998101" y="5221724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layfair Display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Modèle Inscription</a:t>
            </a:r>
            <a:endParaRPr b="0" i="0" sz="1750" u="none" cap="none" strike="noStrike"/>
          </a:p>
        </p:txBody>
      </p:sp>
      <p:sp>
        <p:nvSpPr>
          <p:cNvPr id="126" name="Google Shape;126;p17"/>
          <p:cNvSpPr/>
          <p:nvPr/>
        </p:nvSpPr>
        <p:spPr>
          <a:xfrm>
            <a:off x="998101" y="5614035"/>
            <a:ext cx="6022062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400"/>
              <a:buFont typeface="Public Sans"/>
              <a:buNone/>
            </a:pPr>
            <a:r>
              <a:rPr b="0" i="0" lang="en-US" sz="14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Relie utilisateurs et événements avec suivi des statuts et dates d'inscription</a:t>
            </a:r>
            <a:endParaRPr b="0" i="0" sz="1400" u="none" cap="none" strike="noStrike"/>
          </a:p>
        </p:txBody>
      </p:sp>
      <p:sp>
        <p:nvSpPr>
          <p:cNvPr id="127" name="Google Shape;127;p17"/>
          <p:cNvSpPr/>
          <p:nvPr/>
        </p:nvSpPr>
        <p:spPr>
          <a:xfrm>
            <a:off x="7405926" y="5017413"/>
            <a:ext cx="6430685" cy="1381482"/>
          </a:xfrm>
          <a:prstGeom prst="roundRect">
            <a:avLst>
              <a:gd fmla="val 5517" name="adj"/>
            </a:avLst>
          </a:prstGeom>
          <a:solidFill>
            <a:srgbClr val="FFFAF6"/>
          </a:solidFill>
          <a:ln cap="flat" cmpd="sng" w="22850">
            <a:solidFill>
              <a:srgbClr val="E1C2C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6510">
              <a:srgbClr val="E1C2C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7610237" y="5221724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layfair Display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Modèle Avis</a:t>
            </a:r>
            <a:endParaRPr b="0" i="0" sz="1750" u="none" cap="none" strike="noStrike"/>
          </a:p>
        </p:txBody>
      </p:sp>
      <p:sp>
        <p:nvSpPr>
          <p:cNvPr id="129" name="Google Shape;129;p17"/>
          <p:cNvSpPr/>
          <p:nvPr/>
        </p:nvSpPr>
        <p:spPr>
          <a:xfrm>
            <a:off x="7610237" y="5614035"/>
            <a:ext cx="6022062" cy="290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400"/>
              <a:buFont typeface="Public Sans"/>
              <a:buNone/>
            </a:pPr>
            <a:r>
              <a:rPr b="0" i="0" lang="en-US" sz="14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Collecte notes, commentaires et photos avec système de validation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5" name="Google Shape;13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035040" cy="8229957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8"/>
          <p:cNvSpPr/>
          <p:nvPr/>
        </p:nvSpPr>
        <p:spPr>
          <a:xfrm>
            <a:off x="6275903" y="620316"/>
            <a:ext cx="5625227" cy="4935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93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3100"/>
              <a:buFont typeface="Playfair Display"/>
              <a:buNone/>
            </a:pPr>
            <a:r>
              <a:rPr b="0" i="0" lang="en-US" sz="310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Architecture Technique Django</a:t>
            </a:r>
            <a:endParaRPr b="0" i="0" sz="3100" u="none" cap="none" strike="noStrike"/>
          </a:p>
        </p:txBody>
      </p:sp>
      <p:sp>
        <p:nvSpPr>
          <p:cNvPr id="137" name="Google Shape;137;p18"/>
          <p:cNvSpPr/>
          <p:nvPr/>
        </p:nvSpPr>
        <p:spPr>
          <a:xfrm>
            <a:off x="6275903" y="1508522"/>
            <a:ext cx="2368510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1850"/>
              <a:buFont typeface="Playfair Display"/>
              <a:buNone/>
            </a:pPr>
            <a:r>
              <a:rPr b="0" i="0" lang="en-US" sz="185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Structure Principale</a:t>
            </a:r>
            <a:endParaRPr b="0" i="0" sz="1850" u="none" cap="none" strike="noStrike"/>
          </a:p>
        </p:txBody>
      </p:sp>
      <p:sp>
        <p:nvSpPr>
          <p:cNvPr id="138" name="Google Shape;138;p18"/>
          <p:cNvSpPr/>
          <p:nvPr/>
        </p:nvSpPr>
        <p:spPr>
          <a:xfrm>
            <a:off x="6275903" y="1962388"/>
            <a:ext cx="2794873" cy="10101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00"/>
              <a:buFont typeface="Public Sans"/>
              <a:buNone/>
            </a:pPr>
            <a:r>
              <a:rPr b="0" i="0" lang="en-US" sz="12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L'application est organisée autour d'une app Django unique nommée </a:t>
            </a:r>
            <a:r>
              <a:rPr b="1" i="0" lang="en-US" sz="12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core</a:t>
            </a:r>
            <a:r>
              <a:rPr b="0" i="0" lang="en-US" sz="12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, garantissant une architecture claire et maintenable.</a:t>
            </a:r>
            <a:endParaRPr b="0" i="0" sz="1200" u="none" cap="none" strike="noStrike"/>
          </a:p>
        </p:txBody>
      </p:sp>
      <p:sp>
        <p:nvSpPr>
          <p:cNvPr id="139" name="Google Shape;139;p18"/>
          <p:cNvSpPr/>
          <p:nvPr/>
        </p:nvSpPr>
        <p:spPr>
          <a:xfrm>
            <a:off x="6275903" y="3114556"/>
            <a:ext cx="2794873" cy="7575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00"/>
              <a:buFont typeface="Public Sans"/>
              <a:buNone/>
            </a:pPr>
            <a:r>
              <a:rPr b="0" i="0" lang="en-US" sz="12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Cette approche centralisée facilite le développement, les tests et la scalabilité future du projet.</a:t>
            </a:r>
            <a:endParaRPr b="0" i="0" sz="1200" u="none" cap="none" strike="noStrike"/>
          </a:p>
        </p:txBody>
      </p:sp>
      <p:sp>
        <p:nvSpPr>
          <p:cNvPr id="140" name="Google Shape;140;p18"/>
          <p:cNvSpPr/>
          <p:nvPr/>
        </p:nvSpPr>
        <p:spPr>
          <a:xfrm>
            <a:off x="9463445" y="1528167"/>
            <a:ext cx="157877" cy="1972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00"/>
              <a:buFont typeface="Playfair Display"/>
              <a:buNone/>
            </a:pPr>
            <a:r>
              <a:rPr b="0" i="0" lang="en-US" sz="1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01</a:t>
            </a:r>
            <a:endParaRPr b="0" i="0" sz="1200" u="none" cap="none" strike="noStrike"/>
          </a:p>
        </p:txBody>
      </p:sp>
      <p:sp>
        <p:nvSpPr>
          <p:cNvPr id="141" name="Google Shape;141;p18"/>
          <p:cNvSpPr/>
          <p:nvPr/>
        </p:nvSpPr>
        <p:spPr>
          <a:xfrm>
            <a:off x="9463445" y="1773555"/>
            <a:ext cx="4384953" cy="22860"/>
          </a:xfrm>
          <a:prstGeom prst="rect">
            <a:avLst/>
          </a:prstGeom>
          <a:solidFill>
            <a:srgbClr val="E1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9463445" y="1898213"/>
            <a:ext cx="1973699" cy="246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58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550"/>
              <a:buFont typeface="Playfair Display"/>
              <a:buNone/>
            </a:pPr>
            <a:r>
              <a:rPr b="0" i="0" lang="en-US" sz="15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models.py</a:t>
            </a:r>
            <a:endParaRPr b="0" i="0" sz="1550" u="none" cap="none" strike="noStrike"/>
          </a:p>
        </p:txBody>
      </p:sp>
      <p:sp>
        <p:nvSpPr>
          <p:cNvPr id="143" name="Google Shape;143;p18"/>
          <p:cNvSpPr/>
          <p:nvPr/>
        </p:nvSpPr>
        <p:spPr>
          <a:xfrm>
            <a:off x="9463445" y="2302788"/>
            <a:ext cx="4384953" cy="252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00"/>
              <a:buFont typeface="Public Sans"/>
              <a:buNone/>
            </a:pPr>
            <a:r>
              <a:rPr b="0" i="0" lang="en-US" sz="12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Définition des modèles de données et relations</a:t>
            </a:r>
            <a:endParaRPr b="0" i="0" sz="1200" u="none" cap="none" strike="noStrike"/>
          </a:p>
        </p:txBody>
      </p:sp>
      <p:sp>
        <p:nvSpPr>
          <p:cNvPr id="144" name="Google Shape;144;p18"/>
          <p:cNvSpPr/>
          <p:nvPr/>
        </p:nvSpPr>
        <p:spPr>
          <a:xfrm>
            <a:off x="9463456" y="2831549"/>
            <a:ext cx="362400" cy="1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00"/>
              <a:buFont typeface="Playfair Display"/>
              <a:buNone/>
            </a:pPr>
            <a:r>
              <a:rPr b="0" i="0" lang="en-US" sz="1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02</a:t>
            </a:r>
            <a:endParaRPr b="0" i="0" sz="1200" u="none" cap="none" strike="noStrike"/>
          </a:p>
        </p:txBody>
      </p:sp>
      <p:sp>
        <p:nvSpPr>
          <p:cNvPr id="145" name="Google Shape;145;p18"/>
          <p:cNvSpPr/>
          <p:nvPr/>
        </p:nvSpPr>
        <p:spPr>
          <a:xfrm>
            <a:off x="9463445" y="3076932"/>
            <a:ext cx="4384953" cy="22860"/>
          </a:xfrm>
          <a:prstGeom prst="rect">
            <a:avLst/>
          </a:prstGeom>
          <a:solidFill>
            <a:srgbClr val="CCC4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9463445" y="3201591"/>
            <a:ext cx="1973699" cy="246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58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550"/>
              <a:buFont typeface="Playfair Display"/>
              <a:buNone/>
            </a:pPr>
            <a:r>
              <a:rPr b="0" i="0" lang="en-US" sz="15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views.py</a:t>
            </a:r>
            <a:endParaRPr b="0" i="0" sz="1550" u="none" cap="none" strike="noStrike"/>
          </a:p>
        </p:txBody>
      </p:sp>
      <p:sp>
        <p:nvSpPr>
          <p:cNvPr id="147" name="Google Shape;147;p18"/>
          <p:cNvSpPr/>
          <p:nvPr/>
        </p:nvSpPr>
        <p:spPr>
          <a:xfrm>
            <a:off x="9463445" y="3606165"/>
            <a:ext cx="4384953" cy="252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00"/>
              <a:buFont typeface="Public Sans"/>
              <a:buNone/>
            </a:pPr>
            <a:r>
              <a:rPr b="0" i="0" lang="en-US" sz="12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Logique métier et traitement des requêtes</a:t>
            </a:r>
            <a:endParaRPr b="0" i="0" sz="1200" u="none" cap="none" strike="noStrike"/>
          </a:p>
        </p:txBody>
      </p:sp>
      <p:sp>
        <p:nvSpPr>
          <p:cNvPr id="148" name="Google Shape;148;p18"/>
          <p:cNvSpPr/>
          <p:nvPr/>
        </p:nvSpPr>
        <p:spPr>
          <a:xfrm>
            <a:off x="9463458" y="4134925"/>
            <a:ext cx="409800" cy="1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00"/>
              <a:buFont typeface="Playfair Display"/>
              <a:buNone/>
            </a:pPr>
            <a:r>
              <a:rPr b="0" i="0" lang="en-US" sz="1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03</a:t>
            </a:r>
            <a:endParaRPr b="0" i="0" sz="1200" u="none" cap="none" strike="noStrike"/>
          </a:p>
        </p:txBody>
      </p:sp>
      <p:sp>
        <p:nvSpPr>
          <p:cNvPr id="149" name="Google Shape;149;p18"/>
          <p:cNvSpPr/>
          <p:nvPr/>
        </p:nvSpPr>
        <p:spPr>
          <a:xfrm>
            <a:off x="9463445" y="4380309"/>
            <a:ext cx="4384953" cy="22860"/>
          </a:xfrm>
          <a:prstGeom prst="rect">
            <a:avLst/>
          </a:prstGeom>
          <a:solidFill>
            <a:srgbClr val="B4DA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9463445" y="4504968"/>
            <a:ext cx="1973699" cy="246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58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550"/>
              <a:buFont typeface="Playfair Display"/>
              <a:buNone/>
            </a:pPr>
            <a:r>
              <a:rPr b="0" i="0" lang="en-US" sz="15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templates/</a:t>
            </a:r>
            <a:endParaRPr b="0" i="0" sz="1550" u="none" cap="none" strike="noStrike"/>
          </a:p>
        </p:txBody>
      </p:sp>
      <p:sp>
        <p:nvSpPr>
          <p:cNvPr id="151" name="Google Shape;151;p18"/>
          <p:cNvSpPr/>
          <p:nvPr/>
        </p:nvSpPr>
        <p:spPr>
          <a:xfrm>
            <a:off x="9463445" y="4909542"/>
            <a:ext cx="4384953" cy="252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00"/>
              <a:buFont typeface="Public Sans"/>
              <a:buNone/>
            </a:pPr>
            <a:r>
              <a:rPr b="0" i="0" lang="en-US" sz="12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Interface utilisateur avec Bootstrap 5</a:t>
            </a:r>
            <a:endParaRPr b="0" i="0" sz="1200" u="none" cap="none" strike="noStrike"/>
          </a:p>
        </p:txBody>
      </p:sp>
      <p:sp>
        <p:nvSpPr>
          <p:cNvPr id="152" name="Google Shape;152;p18"/>
          <p:cNvSpPr/>
          <p:nvPr/>
        </p:nvSpPr>
        <p:spPr>
          <a:xfrm>
            <a:off x="9463456" y="5438300"/>
            <a:ext cx="362400" cy="1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00"/>
              <a:buFont typeface="Playfair Display"/>
              <a:buNone/>
            </a:pPr>
            <a:r>
              <a:rPr b="0" i="0" lang="en-US" sz="1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04</a:t>
            </a:r>
            <a:endParaRPr b="0" i="0" sz="1200" u="none" cap="none" strike="noStrike"/>
          </a:p>
        </p:txBody>
      </p:sp>
      <p:sp>
        <p:nvSpPr>
          <p:cNvPr id="153" name="Google Shape;153;p18"/>
          <p:cNvSpPr/>
          <p:nvPr/>
        </p:nvSpPr>
        <p:spPr>
          <a:xfrm>
            <a:off x="9463445" y="5683687"/>
            <a:ext cx="4384953" cy="22860"/>
          </a:xfrm>
          <a:prstGeom prst="rect">
            <a:avLst/>
          </a:prstGeom>
          <a:solidFill>
            <a:srgbClr val="E1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9463445" y="5808345"/>
            <a:ext cx="1973699" cy="246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58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550"/>
              <a:buFont typeface="Playfair Display"/>
              <a:buNone/>
            </a:pPr>
            <a:r>
              <a:rPr b="0" i="0" lang="en-US" sz="15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urls.py</a:t>
            </a:r>
            <a:endParaRPr b="0" i="0" sz="1550" u="none" cap="none" strike="noStrike"/>
          </a:p>
        </p:txBody>
      </p:sp>
      <p:sp>
        <p:nvSpPr>
          <p:cNvPr id="155" name="Google Shape;155;p18"/>
          <p:cNvSpPr/>
          <p:nvPr/>
        </p:nvSpPr>
        <p:spPr>
          <a:xfrm>
            <a:off x="9463445" y="6212919"/>
            <a:ext cx="4384953" cy="252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00"/>
              <a:buFont typeface="Public Sans"/>
              <a:buNone/>
            </a:pPr>
            <a:r>
              <a:rPr b="0" i="0" lang="en-US" sz="12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Configuration des routes et endpoints</a:t>
            </a:r>
            <a:endParaRPr b="0" i="0" sz="120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6275903" y="6938843"/>
            <a:ext cx="7564993" cy="670798"/>
          </a:xfrm>
          <a:prstGeom prst="roundRect">
            <a:avLst>
              <a:gd fmla="val 9887" name="adj"/>
            </a:avLst>
          </a:prstGeom>
          <a:solidFill>
            <a:srgbClr val="E6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7" name="Google Shape;15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33780" y="7180778"/>
            <a:ext cx="197287" cy="157877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8"/>
          <p:cNvSpPr/>
          <p:nvPr/>
        </p:nvSpPr>
        <p:spPr>
          <a:xfrm>
            <a:off x="6788944" y="7136130"/>
            <a:ext cx="6894076" cy="2525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Public Sans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Base de données :</a:t>
            </a:r>
            <a:r>
              <a:rPr b="0" i="0" lang="en-US" sz="1200" u="none" cap="none" strike="noStrik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 SQLite pour un développement rapide et une portabilité maximale</a:t>
            </a:r>
            <a:endParaRPr b="0" i="0" sz="12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/>
          <p:nvPr/>
        </p:nvSpPr>
        <p:spPr>
          <a:xfrm>
            <a:off x="793790" y="2111812"/>
            <a:ext cx="767465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4450"/>
              <a:buFont typeface="Playfair Display"/>
              <a:buNone/>
            </a:pPr>
            <a:r>
              <a:rPr b="0" i="0" lang="en-US" sz="445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Interface Utilisateur Moderne</a:t>
            </a:r>
            <a:endParaRPr b="0" i="0" sz="4450" u="none" cap="none" strike="noStrike"/>
          </a:p>
        </p:txBody>
      </p:sp>
      <p:sp>
        <p:nvSpPr>
          <p:cNvPr id="165" name="Google Shape;165;p19"/>
          <p:cNvSpPr/>
          <p:nvPr/>
        </p:nvSpPr>
        <p:spPr>
          <a:xfrm>
            <a:off x="793790" y="3274219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Une expérience utilisateur fluide et intuitive, conçue avec Bootstrap pour garantir une parfaite adaptation sur tous les appareils.</a:t>
            </a:r>
            <a:endParaRPr b="0" i="0" sz="1750" u="none" cap="none" strike="noStrike"/>
          </a:p>
        </p:txBody>
      </p:sp>
      <p:sp>
        <p:nvSpPr>
          <p:cNvPr id="166" name="Google Shape;166;p19"/>
          <p:cNvSpPr/>
          <p:nvPr/>
        </p:nvSpPr>
        <p:spPr>
          <a:xfrm>
            <a:off x="793790" y="4538663"/>
            <a:ext cx="340280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2200"/>
              <a:buFont typeface="Playfair Display"/>
              <a:buNone/>
            </a:pPr>
            <a:r>
              <a:rPr b="0" i="0" lang="en-US" sz="2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Page d'Accueil Engageante</a:t>
            </a:r>
            <a:endParaRPr b="0" i="0" sz="2200" u="none" cap="none" strike="noStrike"/>
          </a:p>
        </p:txBody>
      </p:sp>
      <p:sp>
        <p:nvSpPr>
          <p:cNvPr id="167" name="Google Shape;167;p19"/>
          <p:cNvSpPr/>
          <p:nvPr/>
        </p:nvSpPr>
        <p:spPr>
          <a:xfrm>
            <a:off x="793790" y="5029081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Présentation claire de la plateforme avec mise en avant des événements populaires et à venir.</a:t>
            </a:r>
            <a:endParaRPr b="0" i="0" sz="1750" u="none" cap="none" strike="noStrike"/>
          </a:p>
        </p:txBody>
      </p:sp>
      <p:sp>
        <p:nvSpPr>
          <p:cNvPr id="168" name="Google Shape;168;p19"/>
          <p:cNvSpPr/>
          <p:nvPr/>
        </p:nvSpPr>
        <p:spPr>
          <a:xfrm>
            <a:off x="5235893" y="453866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2200"/>
              <a:buFont typeface="Playfair Display"/>
              <a:buNone/>
            </a:pPr>
            <a:r>
              <a:rPr b="0" i="0" lang="en-US" sz="2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Liste des Événements</a:t>
            </a:r>
            <a:endParaRPr b="0" i="0" sz="2200" u="none" cap="none" strike="noStrike"/>
          </a:p>
        </p:txBody>
      </p:sp>
      <p:sp>
        <p:nvSpPr>
          <p:cNvPr id="169" name="Google Shape;169;p19"/>
          <p:cNvSpPr/>
          <p:nvPr/>
        </p:nvSpPr>
        <p:spPr>
          <a:xfrm>
            <a:off x="5235893" y="5029081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Navigation facile avec filtres, recherche et affichage sous forme de cartes attractives.</a:t>
            </a:r>
            <a:endParaRPr b="0" i="0" sz="1750" u="none" cap="none" strike="noStrike"/>
          </a:p>
        </p:txBody>
      </p:sp>
      <p:sp>
        <p:nvSpPr>
          <p:cNvPr id="170" name="Google Shape;170;p19"/>
          <p:cNvSpPr/>
          <p:nvPr/>
        </p:nvSpPr>
        <p:spPr>
          <a:xfrm>
            <a:off x="9677995" y="453866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2200"/>
              <a:buFont typeface="Playfair Display"/>
              <a:buNone/>
            </a:pPr>
            <a:r>
              <a:rPr b="0" i="0" lang="en-US" sz="220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Détail d'Événement</a:t>
            </a:r>
            <a:endParaRPr b="0" i="0" sz="2200" u="none" cap="none" strike="noStrike"/>
          </a:p>
        </p:txBody>
      </p:sp>
      <p:sp>
        <p:nvSpPr>
          <p:cNvPr id="171" name="Google Shape;171;p19"/>
          <p:cNvSpPr/>
          <p:nvPr/>
        </p:nvSpPr>
        <p:spPr>
          <a:xfrm>
            <a:off x="9677995" y="5029081"/>
            <a:ext cx="415861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750"/>
              <a:buFont typeface="Public Sans"/>
              <a:buNone/>
            </a:pPr>
            <a:r>
              <a:rPr b="0" i="0" lang="en-US" sz="17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Informations complètes avec bouton d'inscription visible et gestion automatique de la disponibilité.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/>
          <p:nvPr/>
        </p:nvSpPr>
        <p:spPr>
          <a:xfrm>
            <a:off x="793790" y="792599"/>
            <a:ext cx="4514850" cy="496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3100"/>
              <a:buFont typeface="Playfair Display"/>
              <a:buNone/>
            </a:pPr>
            <a:r>
              <a:rPr b="0" i="0" lang="en-US" sz="310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Démonstration en Direct</a:t>
            </a:r>
            <a:endParaRPr b="0" i="0" sz="3100" u="none" cap="none" strike="noStrike"/>
          </a:p>
        </p:txBody>
      </p:sp>
      <p:sp>
        <p:nvSpPr>
          <p:cNvPr id="178" name="Google Shape;178;p20"/>
          <p:cNvSpPr/>
          <p:nvPr/>
        </p:nvSpPr>
        <p:spPr>
          <a:xfrm>
            <a:off x="793790" y="1606272"/>
            <a:ext cx="13042821" cy="2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50"/>
              <a:buFont typeface="Public Sans"/>
              <a:buNone/>
            </a:pPr>
            <a:r>
              <a:rPr b="0" i="0" lang="en-US" sz="12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Parcours complet de l'utilisation de la plateforme, de la connexion à l'administration.</a:t>
            </a:r>
            <a:endParaRPr b="0" i="0" sz="1250" u="none" cap="none" strike="noStrike"/>
          </a:p>
        </p:txBody>
      </p:sp>
      <p:sp>
        <p:nvSpPr>
          <p:cNvPr id="179" name="Google Shape;179;p20"/>
          <p:cNvSpPr/>
          <p:nvPr/>
        </p:nvSpPr>
        <p:spPr>
          <a:xfrm>
            <a:off x="952500" y="2277070"/>
            <a:ext cx="158710" cy="714375"/>
          </a:xfrm>
          <a:prstGeom prst="roundRect">
            <a:avLst>
              <a:gd fmla="val 42018" name="adj"/>
            </a:avLst>
          </a:prstGeom>
          <a:solidFill>
            <a:srgbClr val="E6CCCC"/>
          </a:solidFill>
          <a:ln cap="flat" cmpd="sng" w="9525">
            <a:solidFill>
              <a:srgbClr val="C7A8A8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3970">
              <a:srgbClr val="C7A8A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0"/>
          <p:cNvSpPr/>
          <p:nvPr/>
        </p:nvSpPr>
        <p:spPr>
          <a:xfrm>
            <a:off x="793790" y="2172891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E6CCCC"/>
          </a:solidFill>
          <a:ln cap="flat" cmpd="sng" w="9525">
            <a:solidFill>
              <a:srgbClr val="C7A8A8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3970">
              <a:srgbClr val="C7A8A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1" name="Google Shape;18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2852" y="2262188"/>
            <a:ext cx="238125" cy="297656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0"/>
          <p:cNvSpPr/>
          <p:nvPr/>
        </p:nvSpPr>
        <p:spPr>
          <a:xfrm>
            <a:off x="1428750" y="2197656"/>
            <a:ext cx="1991916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550"/>
              <a:buFont typeface="Playfair Display"/>
              <a:buNone/>
            </a:pPr>
            <a:r>
              <a:rPr b="0" i="0" lang="en-US" sz="15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Connexion Utilisateur</a:t>
            </a:r>
            <a:endParaRPr b="0" i="0" sz="1550" u="none" cap="none" strike="noStrike"/>
          </a:p>
        </p:txBody>
      </p:sp>
      <p:sp>
        <p:nvSpPr>
          <p:cNvPr id="183" name="Google Shape;183;p20"/>
          <p:cNvSpPr/>
          <p:nvPr/>
        </p:nvSpPr>
        <p:spPr>
          <a:xfrm>
            <a:off x="1428750" y="2540913"/>
            <a:ext cx="12407860" cy="2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50"/>
              <a:buFont typeface="Public Sans"/>
              <a:buNone/>
            </a:pPr>
            <a:r>
              <a:rPr b="0" i="0" lang="en-US" sz="12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Authentification sécurisée avec compte utilisateur existant ou création de nouveau compte.</a:t>
            </a:r>
            <a:endParaRPr b="0" i="0" sz="1250" u="none" cap="none" strike="noStrike"/>
          </a:p>
        </p:txBody>
      </p:sp>
      <p:sp>
        <p:nvSpPr>
          <p:cNvPr id="184" name="Google Shape;184;p20"/>
          <p:cNvSpPr/>
          <p:nvPr/>
        </p:nvSpPr>
        <p:spPr>
          <a:xfrm>
            <a:off x="1190625" y="3388400"/>
            <a:ext cx="158710" cy="714375"/>
          </a:xfrm>
          <a:prstGeom prst="roundRect">
            <a:avLst>
              <a:gd fmla="val 42018" name="adj"/>
            </a:avLst>
          </a:prstGeom>
          <a:solidFill>
            <a:srgbClr val="CCC4EC"/>
          </a:solidFill>
          <a:ln cap="flat" cmpd="sng" w="9525">
            <a:solidFill>
              <a:srgbClr val="B2AAD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3970">
              <a:srgbClr val="B2AAD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1031915" y="3284220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CCC4EC"/>
          </a:solidFill>
          <a:ln cap="flat" cmpd="sng" w="9525">
            <a:solidFill>
              <a:srgbClr val="B2AAD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3970">
              <a:srgbClr val="B2AAD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6" name="Google Shape;18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0977" y="3373517"/>
            <a:ext cx="238125" cy="29765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/>
          <p:nvPr/>
        </p:nvSpPr>
        <p:spPr>
          <a:xfrm>
            <a:off x="1666875" y="3308985"/>
            <a:ext cx="2003107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550"/>
              <a:buFont typeface="Playfair Display"/>
              <a:buNone/>
            </a:pPr>
            <a:r>
              <a:rPr b="0" i="0" lang="en-US" sz="15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Création d'Événement</a:t>
            </a:r>
            <a:endParaRPr b="0" i="0" sz="1550" u="none" cap="none" strike="noStrike"/>
          </a:p>
        </p:txBody>
      </p:sp>
      <p:sp>
        <p:nvSpPr>
          <p:cNvPr id="188" name="Google Shape;188;p20"/>
          <p:cNvSpPr/>
          <p:nvPr/>
        </p:nvSpPr>
        <p:spPr>
          <a:xfrm>
            <a:off x="1666875" y="3652242"/>
            <a:ext cx="12169735" cy="2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50"/>
              <a:buFont typeface="Public Sans"/>
              <a:buNone/>
            </a:pPr>
            <a:r>
              <a:rPr b="0" i="0" lang="en-US" sz="12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Formulaire intuitif permettant d'ajouter tous les détails et une image représentative.</a:t>
            </a:r>
            <a:endParaRPr b="0" i="0" sz="1250" u="none" cap="none" strike="noStrike"/>
          </a:p>
        </p:txBody>
      </p:sp>
      <p:sp>
        <p:nvSpPr>
          <p:cNvPr id="189" name="Google Shape;189;p20"/>
          <p:cNvSpPr/>
          <p:nvPr/>
        </p:nvSpPr>
        <p:spPr>
          <a:xfrm>
            <a:off x="1428750" y="4499729"/>
            <a:ext cx="158710" cy="714375"/>
          </a:xfrm>
          <a:prstGeom prst="roundRect">
            <a:avLst>
              <a:gd fmla="val 42018" name="adj"/>
            </a:avLst>
          </a:prstGeom>
          <a:solidFill>
            <a:srgbClr val="B4DAE4"/>
          </a:solidFill>
          <a:ln cap="flat" cmpd="sng" w="9525">
            <a:solidFill>
              <a:srgbClr val="9AC0CA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3970">
              <a:srgbClr val="9AC0CA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1270040" y="4395549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B4DAE4"/>
          </a:solidFill>
          <a:ln cap="flat" cmpd="sng" w="9525">
            <a:solidFill>
              <a:srgbClr val="9AC0CA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3970">
              <a:srgbClr val="9AC0CA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1" name="Google Shape;191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89102" y="4484846"/>
            <a:ext cx="238125" cy="29765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0"/>
          <p:cNvSpPr/>
          <p:nvPr/>
        </p:nvSpPr>
        <p:spPr>
          <a:xfrm>
            <a:off x="1905000" y="4420314"/>
            <a:ext cx="2235994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550"/>
              <a:buFont typeface="Playfair Display"/>
              <a:buNone/>
            </a:pPr>
            <a:r>
              <a:rPr b="0" i="0" lang="en-US" sz="15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Inscription &amp; Limitation</a:t>
            </a:r>
            <a:endParaRPr b="0" i="0" sz="1550" u="none" cap="none" strike="noStrike"/>
          </a:p>
        </p:txBody>
      </p:sp>
      <p:sp>
        <p:nvSpPr>
          <p:cNvPr id="193" name="Google Shape;193;p20"/>
          <p:cNvSpPr/>
          <p:nvPr/>
        </p:nvSpPr>
        <p:spPr>
          <a:xfrm>
            <a:off x="1905000" y="4763572"/>
            <a:ext cx="11931610" cy="2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50"/>
              <a:buFont typeface="Public Sans"/>
              <a:buNone/>
            </a:pPr>
            <a:r>
              <a:rPr b="0" i="0" lang="en-US" sz="12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Processus d'inscription simple avec blocage automatique lorsque la capacité maximale est atteinte.</a:t>
            </a:r>
            <a:endParaRPr b="0" i="0" sz="1250" u="none" cap="none" strike="noStrike"/>
          </a:p>
        </p:txBody>
      </p:sp>
      <p:sp>
        <p:nvSpPr>
          <p:cNvPr id="194" name="Google Shape;194;p20"/>
          <p:cNvSpPr/>
          <p:nvPr/>
        </p:nvSpPr>
        <p:spPr>
          <a:xfrm>
            <a:off x="1666994" y="5611058"/>
            <a:ext cx="158710" cy="714375"/>
          </a:xfrm>
          <a:prstGeom prst="roundRect">
            <a:avLst>
              <a:gd fmla="val 42018" name="adj"/>
            </a:avLst>
          </a:prstGeom>
          <a:solidFill>
            <a:srgbClr val="E6CCCC"/>
          </a:solidFill>
          <a:ln cap="flat" cmpd="sng" w="9525">
            <a:solidFill>
              <a:srgbClr val="C7A8A8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3970">
              <a:srgbClr val="C7A8A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1508284" y="5506879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E6CCCC"/>
          </a:solidFill>
          <a:ln cap="flat" cmpd="sng" w="9525">
            <a:solidFill>
              <a:srgbClr val="C7A8A8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3970">
              <a:srgbClr val="C7A8A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6" name="Google Shape;196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27346" y="5596176"/>
            <a:ext cx="238125" cy="29765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0"/>
          <p:cNvSpPr/>
          <p:nvPr/>
        </p:nvSpPr>
        <p:spPr>
          <a:xfrm>
            <a:off x="2143244" y="5531644"/>
            <a:ext cx="1984653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550"/>
              <a:buFont typeface="Playfair Display"/>
              <a:buNone/>
            </a:pPr>
            <a:r>
              <a:rPr b="0" i="0" lang="en-US" sz="15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Ajout d'Avis</a:t>
            </a:r>
            <a:endParaRPr b="0" i="0" sz="1550" u="none" cap="none" strike="noStrike"/>
          </a:p>
        </p:txBody>
      </p:sp>
      <p:sp>
        <p:nvSpPr>
          <p:cNvPr id="198" name="Google Shape;198;p20"/>
          <p:cNvSpPr/>
          <p:nvPr/>
        </p:nvSpPr>
        <p:spPr>
          <a:xfrm>
            <a:off x="2143244" y="5874901"/>
            <a:ext cx="11693366" cy="2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50"/>
              <a:buFont typeface="Public Sans"/>
              <a:buNone/>
            </a:pPr>
            <a:r>
              <a:rPr b="0" i="0" lang="en-US" sz="12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Interface de notation et commentaire avec possibilité d'ajouter une photo témoignage.</a:t>
            </a:r>
            <a:endParaRPr b="0" i="0" sz="1250" u="none" cap="none" strike="noStrike"/>
          </a:p>
        </p:txBody>
      </p:sp>
      <p:sp>
        <p:nvSpPr>
          <p:cNvPr id="199" name="Google Shape;199;p20"/>
          <p:cNvSpPr/>
          <p:nvPr/>
        </p:nvSpPr>
        <p:spPr>
          <a:xfrm>
            <a:off x="1428750" y="6722388"/>
            <a:ext cx="158710" cy="714375"/>
          </a:xfrm>
          <a:prstGeom prst="roundRect">
            <a:avLst>
              <a:gd fmla="val 42018" name="adj"/>
            </a:avLst>
          </a:prstGeom>
          <a:solidFill>
            <a:srgbClr val="CCC4EC"/>
          </a:solidFill>
          <a:ln cap="flat" cmpd="sng" w="9525">
            <a:solidFill>
              <a:srgbClr val="B2AAD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3970">
              <a:srgbClr val="B2AAD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0"/>
          <p:cNvSpPr/>
          <p:nvPr/>
        </p:nvSpPr>
        <p:spPr>
          <a:xfrm>
            <a:off x="1270040" y="6618208"/>
            <a:ext cx="476250" cy="476250"/>
          </a:xfrm>
          <a:prstGeom prst="roundRect">
            <a:avLst>
              <a:gd fmla="val 96000" name="adj"/>
            </a:avLst>
          </a:prstGeom>
          <a:solidFill>
            <a:srgbClr val="CCC4EC"/>
          </a:solidFill>
          <a:ln cap="flat" cmpd="sng" w="9525">
            <a:solidFill>
              <a:srgbClr val="B2AAD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3970">
              <a:srgbClr val="B2AAD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1" name="Google Shape;201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389102" y="6707505"/>
            <a:ext cx="238125" cy="297656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0"/>
          <p:cNvSpPr/>
          <p:nvPr/>
        </p:nvSpPr>
        <p:spPr>
          <a:xfrm>
            <a:off x="1905000" y="6642973"/>
            <a:ext cx="2123123" cy="2480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550"/>
              <a:buFont typeface="Playfair Display"/>
              <a:buNone/>
            </a:pPr>
            <a:r>
              <a:rPr b="0" i="0" lang="en-US" sz="15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Tableau de Bord Admin</a:t>
            </a:r>
            <a:endParaRPr b="0" i="0" sz="1550" u="none" cap="none" strike="noStrike"/>
          </a:p>
        </p:txBody>
      </p:sp>
      <p:sp>
        <p:nvSpPr>
          <p:cNvPr id="203" name="Google Shape;203;p20"/>
          <p:cNvSpPr/>
          <p:nvPr/>
        </p:nvSpPr>
        <p:spPr>
          <a:xfrm>
            <a:off x="1905000" y="6986230"/>
            <a:ext cx="11931610" cy="2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250"/>
              <a:buFont typeface="Public Sans"/>
              <a:buNone/>
            </a:pPr>
            <a:r>
              <a:rPr b="0" i="0" lang="en-US" sz="125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Vue complète des statistiques, gestion des utilisateurs et validation des avis.</a:t>
            </a:r>
            <a:endParaRPr b="0" i="0" sz="12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9" name="Google Shape;20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95360" y="0"/>
            <a:ext cx="603504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1"/>
          <p:cNvSpPr/>
          <p:nvPr/>
        </p:nvSpPr>
        <p:spPr>
          <a:xfrm>
            <a:off x="793790" y="772835"/>
            <a:ext cx="7556421" cy="12049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3750"/>
              <a:buFont typeface="Playfair Display"/>
              <a:buNone/>
            </a:pPr>
            <a:r>
              <a:rPr b="0" i="0" lang="en-US" sz="375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Limites &amp; Perspectives d'Évolution</a:t>
            </a:r>
            <a:endParaRPr b="0" i="0" sz="3750" u="none" cap="none" strike="noStrike"/>
          </a:p>
        </p:txBody>
      </p:sp>
      <p:sp>
        <p:nvSpPr>
          <p:cNvPr id="211" name="Google Shape;211;p21"/>
          <p:cNvSpPr/>
          <p:nvPr/>
        </p:nvSpPr>
        <p:spPr>
          <a:xfrm>
            <a:off x="793790" y="2459712"/>
            <a:ext cx="2892028" cy="361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2250"/>
              <a:buFont typeface="Playfair Display"/>
              <a:buNone/>
            </a:pPr>
            <a:r>
              <a:rPr b="0" i="0" lang="en-US" sz="225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Limites Actuelles</a:t>
            </a:r>
            <a:endParaRPr b="0" i="0" sz="2250" u="none" cap="none" strike="noStrike"/>
          </a:p>
        </p:txBody>
      </p:sp>
      <p:sp>
        <p:nvSpPr>
          <p:cNvPr id="212" name="Google Shape;212;p21"/>
          <p:cNvSpPr/>
          <p:nvPr/>
        </p:nvSpPr>
        <p:spPr>
          <a:xfrm>
            <a:off x="793790" y="3037999"/>
            <a:ext cx="3543062" cy="1850350"/>
          </a:xfrm>
          <a:prstGeom prst="roundRect">
            <a:avLst>
              <a:gd fmla="val 5930" name="adj"/>
            </a:avLst>
          </a:prstGeom>
          <a:solidFill>
            <a:srgbClr val="FFFAF6"/>
          </a:solidFill>
          <a:ln cap="flat" cmpd="sng" w="22850">
            <a:solidFill>
              <a:srgbClr val="E1C2C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7780">
              <a:srgbClr val="E1C2C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>
            <a:off x="770930" y="3037999"/>
            <a:ext cx="91440" cy="1850350"/>
          </a:xfrm>
          <a:prstGeom prst="roundRect">
            <a:avLst>
              <a:gd fmla="val 88558" name="adj"/>
            </a:avLst>
          </a:prstGeom>
          <a:solidFill>
            <a:srgbClr val="E1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1"/>
          <p:cNvSpPr/>
          <p:nvPr/>
        </p:nvSpPr>
        <p:spPr>
          <a:xfrm>
            <a:off x="1077992" y="3253621"/>
            <a:ext cx="2409944" cy="301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850"/>
              <a:buFont typeface="Playfair Display"/>
              <a:buNone/>
            </a:pPr>
            <a:r>
              <a:rPr b="0" i="0" lang="en-US" sz="18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Paiement en Ligne</a:t>
            </a:r>
            <a:endParaRPr b="0" i="0" sz="1850" u="none" cap="none" strike="noStrike"/>
          </a:p>
        </p:txBody>
      </p:sp>
      <p:sp>
        <p:nvSpPr>
          <p:cNvPr id="215" name="Google Shape;215;p21"/>
          <p:cNvSpPr/>
          <p:nvPr/>
        </p:nvSpPr>
        <p:spPr>
          <a:xfrm>
            <a:off x="1077992" y="3747611"/>
            <a:ext cx="3043238" cy="9251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500"/>
              <a:buFont typeface="Public Sans"/>
              <a:buNone/>
            </a:pPr>
            <a:r>
              <a:rPr b="0" i="0" lang="en-US" sz="15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Fonctionnalité non encore intégrée, limitant les événements payants à une gestion manuelle.</a:t>
            </a:r>
            <a:endParaRPr b="0" i="0" sz="1500" u="none" cap="none" strike="noStrike"/>
          </a:p>
        </p:txBody>
      </p:sp>
      <p:sp>
        <p:nvSpPr>
          <p:cNvPr id="216" name="Google Shape;216;p21"/>
          <p:cNvSpPr/>
          <p:nvPr/>
        </p:nvSpPr>
        <p:spPr>
          <a:xfrm>
            <a:off x="793790" y="5081111"/>
            <a:ext cx="3543062" cy="2158722"/>
          </a:xfrm>
          <a:prstGeom prst="roundRect">
            <a:avLst>
              <a:gd fmla="val 5083" name="adj"/>
            </a:avLst>
          </a:prstGeom>
          <a:solidFill>
            <a:srgbClr val="FFFAF6"/>
          </a:solidFill>
          <a:ln cap="flat" cmpd="sng" w="22850">
            <a:solidFill>
              <a:srgbClr val="CCC4EC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7780">
              <a:srgbClr val="CCC4EC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>
            <a:off x="770930" y="5081111"/>
            <a:ext cx="91440" cy="2158722"/>
          </a:xfrm>
          <a:prstGeom prst="roundRect">
            <a:avLst>
              <a:gd fmla="val 88558" name="adj"/>
            </a:avLst>
          </a:prstGeom>
          <a:solidFill>
            <a:srgbClr val="CCC4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/>
          <p:nvPr/>
        </p:nvSpPr>
        <p:spPr>
          <a:xfrm>
            <a:off x="1077992" y="5296733"/>
            <a:ext cx="2409944" cy="301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850"/>
              <a:buFont typeface="Playfair Display"/>
              <a:buNone/>
            </a:pPr>
            <a:r>
              <a:rPr b="0" i="0" lang="en-US" sz="1850" u="none" cap="none" strike="noStrike">
                <a:solidFill>
                  <a:srgbClr val="6F655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Notifications Email</a:t>
            </a:r>
            <a:endParaRPr b="0" i="0" sz="1850" u="none" cap="none" strike="noStrike"/>
          </a:p>
        </p:txBody>
      </p:sp>
      <p:sp>
        <p:nvSpPr>
          <p:cNvPr id="219" name="Google Shape;219;p21"/>
          <p:cNvSpPr/>
          <p:nvPr/>
        </p:nvSpPr>
        <p:spPr>
          <a:xfrm>
            <a:off x="1077992" y="5790724"/>
            <a:ext cx="3043238" cy="12334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55D"/>
              </a:buClr>
              <a:buSzPts val="1500"/>
              <a:buFont typeface="Public Sans"/>
              <a:buNone/>
            </a:pPr>
            <a:r>
              <a:rPr b="0" i="0" lang="en-US" sz="1500" u="none" cap="none" strike="noStrike">
                <a:solidFill>
                  <a:srgbClr val="6F655D"/>
                </a:solidFill>
                <a:latin typeface="Public Sans"/>
                <a:ea typeface="Public Sans"/>
                <a:cs typeface="Public Sans"/>
                <a:sym typeface="Public Sans"/>
              </a:rPr>
              <a:t>Absence de système automatisé d'envoi d'emails pour les confirmations et rappels d'événements.</a:t>
            </a:r>
            <a:endParaRPr b="0" i="0" sz="1500" u="none" cap="none" strike="noStrike"/>
          </a:p>
        </p:txBody>
      </p:sp>
      <p:sp>
        <p:nvSpPr>
          <p:cNvPr id="220" name="Google Shape;220;p21"/>
          <p:cNvSpPr/>
          <p:nvPr/>
        </p:nvSpPr>
        <p:spPr>
          <a:xfrm>
            <a:off x="4814768" y="2459712"/>
            <a:ext cx="2965490" cy="361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4B6981"/>
              </a:buClr>
              <a:buSzPts val="2250"/>
              <a:buFont typeface="Playfair Display"/>
              <a:buNone/>
            </a:pPr>
            <a:r>
              <a:rPr b="0" i="0" lang="en-US" sz="2250" u="none" cap="none" strike="noStrike">
                <a:solidFill>
                  <a:srgbClr val="4B698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Améliorations Futures</a:t>
            </a:r>
            <a:endParaRPr b="0" i="0" sz="2250" u="none" cap="none" strike="noStrike"/>
          </a:p>
        </p:txBody>
      </p:sp>
      <p:sp>
        <p:nvSpPr>
          <p:cNvPr id="221" name="Google Shape;221;p21"/>
          <p:cNvSpPr/>
          <p:nvPr/>
        </p:nvSpPr>
        <p:spPr>
          <a:xfrm>
            <a:off x="4814768" y="3037999"/>
            <a:ext cx="3543062" cy="1819870"/>
          </a:xfrm>
          <a:prstGeom prst="roundRect">
            <a:avLst>
              <a:gd fmla="val 4450" name="adj"/>
            </a:avLst>
          </a:prstGeom>
          <a:solidFill>
            <a:srgbClr val="F9CB9C"/>
          </a:solidFill>
          <a:ln cap="flat" cmpd="sng" w="9525">
            <a:solidFill>
              <a:srgbClr val="C7A8A8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7780">
              <a:srgbClr val="C7A8A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1"/>
          <p:cNvSpPr/>
          <p:nvPr/>
        </p:nvSpPr>
        <p:spPr>
          <a:xfrm>
            <a:off x="5015151" y="3238381"/>
            <a:ext cx="2830711" cy="301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Playfair Display"/>
              <a:buNone/>
            </a:pPr>
            <a:r>
              <a:rPr b="0" i="0" lang="en-US" sz="1850" u="none" cap="none" strike="noStrik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Application Mobile Native</a:t>
            </a:r>
            <a:endParaRPr b="0" i="0" sz="1850" u="none" cap="none" strike="noStrike"/>
          </a:p>
        </p:txBody>
      </p:sp>
      <p:sp>
        <p:nvSpPr>
          <p:cNvPr id="223" name="Google Shape;223;p21"/>
          <p:cNvSpPr/>
          <p:nvPr/>
        </p:nvSpPr>
        <p:spPr>
          <a:xfrm>
            <a:off x="5015151" y="3732371"/>
            <a:ext cx="3142297" cy="9251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ublic Sans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Développement d'applications iOS et Android pour une expérience optimisée sur smartphones.</a:t>
            </a:r>
            <a:endParaRPr b="0" i="0" sz="1500" u="none" cap="none" strike="noStrike"/>
          </a:p>
        </p:txBody>
      </p:sp>
      <p:sp>
        <p:nvSpPr>
          <p:cNvPr id="224" name="Google Shape;224;p21"/>
          <p:cNvSpPr/>
          <p:nvPr/>
        </p:nvSpPr>
        <p:spPr>
          <a:xfrm>
            <a:off x="4814768" y="5050631"/>
            <a:ext cx="3543062" cy="2128242"/>
          </a:xfrm>
          <a:prstGeom prst="roundRect">
            <a:avLst>
              <a:gd fmla="val 3805" name="adj"/>
            </a:avLst>
          </a:prstGeom>
          <a:solidFill>
            <a:srgbClr val="B4A7D6"/>
          </a:solidFill>
          <a:ln cap="flat" cmpd="sng" w="9525">
            <a:solidFill>
              <a:srgbClr val="B4A7D6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7780">
              <a:srgbClr val="B2AAD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1"/>
          <p:cNvSpPr/>
          <p:nvPr/>
        </p:nvSpPr>
        <p:spPr>
          <a:xfrm>
            <a:off x="5015151" y="5251013"/>
            <a:ext cx="2572941" cy="301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Playfair Display"/>
              <a:buNone/>
            </a:pPr>
            <a:r>
              <a:rPr b="0" i="0" lang="en-US" sz="1850" u="none" cap="none" strike="noStrik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IA &amp; Machine Learning</a:t>
            </a:r>
            <a:endParaRPr b="0" i="0" sz="1850" u="none" cap="none" strike="noStrike"/>
          </a:p>
        </p:txBody>
      </p:sp>
      <p:sp>
        <p:nvSpPr>
          <p:cNvPr id="226" name="Google Shape;226;p21"/>
          <p:cNvSpPr/>
          <p:nvPr/>
        </p:nvSpPr>
        <p:spPr>
          <a:xfrm>
            <a:off x="5015151" y="5745004"/>
            <a:ext cx="3142297" cy="12334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ublic Sans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Recommandations intelligentes basées sur l'analyse comportementale et les préférences utilisateurs.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